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72" r:id="rId3"/>
    <p:sldId id="261" r:id="rId4"/>
    <p:sldId id="262" r:id="rId5"/>
    <p:sldId id="266" r:id="rId6"/>
    <p:sldId id="267" r:id="rId7"/>
    <p:sldId id="263" r:id="rId8"/>
    <p:sldId id="277" r:id="rId9"/>
    <p:sldId id="268" r:id="rId10"/>
    <p:sldId id="260" r:id="rId11"/>
    <p:sldId id="269" r:id="rId12"/>
    <p:sldId id="264" r:id="rId13"/>
    <p:sldId id="273" r:id="rId14"/>
    <p:sldId id="278" r:id="rId15"/>
    <p:sldId id="274" r:id="rId16"/>
  </p:sldIdLst>
  <p:sldSz cx="9144000" cy="6858000" type="screen4x3"/>
  <p:notesSz cx="6858000" cy="9144000"/>
  <p:photoAlbum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041F62-03E3-43FC-BAB3-00E218E8F70A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127D17-3F65-4F49-B72D-F55D6171B0BB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3600" b="1" u="sng" dirty="0" smtClean="0"/>
            <a:t>Культура Древней Руси</a:t>
          </a:r>
          <a:endParaRPr lang="ru-RU" sz="3600" b="1" u="sng" dirty="0"/>
        </a:p>
      </dgm:t>
    </dgm:pt>
    <dgm:pt modelId="{3F1BEAF5-38B3-436E-A2DC-2C2931EDBF75}" type="parTrans" cxnId="{357D97E3-44B2-47BD-955E-1B9EB1311093}">
      <dgm:prSet/>
      <dgm:spPr/>
      <dgm:t>
        <a:bodyPr/>
        <a:lstStyle/>
        <a:p>
          <a:endParaRPr lang="ru-RU" sz="2800"/>
        </a:p>
      </dgm:t>
    </dgm:pt>
    <dgm:pt modelId="{89663C6C-DF5B-4187-BEE3-2F2AF523D430}" type="sibTrans" cxnId="{357D97E3-44B2-47BD-955E-1B9EB1311093}">
      <dgm:prSet/>
      <dgm:spPr/>
      <dgm:t>
        <a:bodyPr/>
        <a:lstStyle/>
        <a:p>
          <a:endParaRPr lang="ru-RU" sz="2800"/>
        </a:p>
      </dgm:t>
    </dgm:pt>
    <dgm:pt modelId="{1D70795D-7E50-4521-8857-6072009496D9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/>
            <a:t>Восточные славяне</a:t>
          </a:r>
          <a:endParaRPr lang="ru-RU" sz="3200" b="1" dirty="0"/>
        </a:p>
      </dgm:t>
    </dgm:pt>
    <dgm:pt modelId="{730D5AD7-56A0-4492-AB77-018BB1AD3919}" type="parTrans" cxnId="{1EEE7442-A906-4FE8-B2DB-6CCFBBEC4A94}">
      <dgm:prSet custT="1"/>
      <dgm:spPr/>
      <dgm:t>
        <a:bodyPr/>
        <a:lstStyle/>
        <a:p>
          <a:endParaRPr lang="ru-RU" sz="800"/>
        </a:p>
      </dgm:t>
    </dgm:pt>
    <dgm:pt modelId="{73225393-DE61-4171-B0F3-C5365C89C5BE}" type="sibTrans" cxnId="{1EEE7442-A906-4FE8-B2DB-6CCFBBEC4A94}">
      <dgm:prSet/>
      <dgm:spPr/>
      <dgm:t>
        <a:bodyPr/>
        <a:lstStyle/>
        <a:p>
          <a:endParaRPr lang="ru-RU" sz="2800"/>
        </a:p>
      </dgm:t>
    </dgm:pt>
    <dgm:pt modelId="{BA6F8EB6-C5A3-4B81-BD05-F8D106CCBAB0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Соседи славян (</a:t>
          </a:r>
          <a:r>
            <a:rPr lang="ru-RU" sz="2400" b="1" dirty="0" err="1" smtClean="0"/>
            <a:t>балты</a:t>
          </a:r>
          <a:r>
            <a:rPr lang="ru-RU" sz="2400" b="1" dirty="0" smtClean="0"/>
            <a:t>, </a:t>
          </a:r>
          <a:r>
            <a:rPr lang="ru-RU" sz="2400" b="1" dirty="0" err="1" smtClean="0"/>
            <a:t>угрофинны</a:t>
          </a:r>
          <a:r>
            <a:rPr lang="ru-RU" sz="2400" b="1" dirty="0" smtClean="0"/>
            <a:t>, печенеги..)</a:t>
          </a:r>
          <a:endParaRPr lang="ru-RU" sz="2400" b="1" dirty="0"/>
        </a:p>
      </dgm:t>
    </dgm:pt>
    <dgm:pt modelId="{B80E44E5-44EE-4FC9-867F-0D87A26C8BF5}" type="parTrans" cxnId="{61F7DD04-6E5A-4580-BECE-2E96F67914D6}">
      <dgm:prSet custT="1"/>
      <dgm:spPr/>
      <dgm:t>
        <a:bodyPr/>
        <a:lstStyle/>
        <a:p>
          <a:endParaRPr lang="ru-RU" sz="800"/>
        </a:p>
      </dgm:t>
    </dgm:pt>
    <dgm:pt modelId="{F0789541-0349-40E1-9045-E645619D0A90}" type="sibTrans" cxnId="{61F7DD04-6E5A-4580-BECE-2E96F67914D6}">
      <dgm:prSet/>
      <dgm:spPr/>
      <dgm:t>
        <a:bodyPr/>
        <a:lstStyle/>
        <a:p>
          <a:endParaRPr lang="ru-RU" sz="2800"/>
        </a:p>
      </dgm:t>
    </dgm:pt>
    <dgm:pt modelId="{0E8FF95F-FCB2-4E6F-A874-CFC534511577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Византия</a:t>
          </a:r>
          <a:endParaRPr lang="ru-RU" sz="2400" b="1" dirty="0"/>
        </a:p>
      </dgm:t>
    </dgm:pt>
    <dgm:pt modelId="{77CB0972-20B5-428F-B9C1-9860AE247011}" type="parTrans" cxnId="{3FD2B08B-1C33-49D0-840F-F82F5D370DD2}">
      <dgm:prSet custT="1"/>
      <dgm:spPr/>
      <dgm:t>
        <a:bodyPr/>
        <a:lstStyle/>
        <a:p>
          <a:endParaRPr lang="ru-RU" sz="800"/>
        </a:p>
      </dgm:t>
    </dgm:pt>
    <dgm:pt modelId="{2355710C-7232-463D-931C-EF0B5897C535}" type="sibTrans" cxnId="{3FD2B08B-1C33-49D0-840F-F82F5D370DD2}">
      <dgm:prSet/>
      <dgm:spPr/>
      <dgm:t>
        <a:bodyPr/>
        <a:lstStyle/>
        <a:p>
          <a:endParaRPr lang="ru-RU" sz="2800"/>
        </a:p>
      </dgm:t>
    </dgm:pt>
    <dgm:pt modelId="{91A92685-F545-405C-806B-7C42930D76FB}" type="pres">
      <dgm:prSet presAssocID="{27041F62-03E3-43FC-BAB3-00E218E8F70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305710-6BAB-4AAC-A9C9-0C8DE5A620BF}" type="pres">
      <dgm:prSet presAssocID="{61127D17-3F65-4F49-B72D-F55D6171B0BB}" presName="centerShape" presStyleLbl="node0" presStyleIdx="0" presStyleCnt="1" custScaleX="293590" custScaleY="234636" custLinFactNeighborX="-308" custLinFactNeighborY="-6134"/>
      <dgm:spPr/>
      <dgm:t>
        <a:bodyPr/>
        <a:lstStyle/>
        <a:p>
          <a:endParaRPr lang="ru-RU"/>
        </a:p>
      </dgm:t>
    </dgm:pt>
    <dgm:pt modelId="{0087E7E0-86CD-461D-949D-F010D9B89AEB}" type="pres">
      <dgm:prSet presAssocID="{730D5AD7-56A0-4492-AB77-018BB1AD3919}" presName="Name9" presStyleLbl="parChTrans1D2" presStyleIdx="0" presStyleCnt="3"/>
      <dgm:spPr/>
      <dgm:t>
        <a:bodyPr/>
        <a:lstStyle/>
        <a:p>
          <a:endParaRPr lang="ru-RU"/>
        </a:p>
      </dgm:t>
    </dgm:pt>
    <dgm:pt modelId="{4032E2D7-7E5A-4DD9-BFD0-D35A8E79B4C9}" type="pres">
      <dgm:prSet presAssocID="{730D5AD7-56A0-4492-AB77-018BB1AD391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D317774F-5312-4200-9AC0-22D2DB4FBF2D}" type="pres">
      <dgm:prSet presAssocID="{1D70795D-7E50-4521-8857-6072009496D9}" presName="node" presStyleLbl="node1" presStyleIdx="0" presStyleCnt="3" custScaleX="183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C17BF-8BF6-4843-825E-2AFF2D3F3A58}" type="pres">
      <dgm:prSet presAssocID="{B80E44E5-44EE-4FC9-867F-0D87A26C8BF5}" presName="Name9" presStyleLbl="parChTrans1D2" presStyleIdx="1" presStyleCnt="3"/>
      <dgm:spPr/>
      <dgm:t>
        <a:bodyPr/>
        <a:lstStyle/>
        <a:p>
          <a:endParaRPr lang="ru-RU"/>
        </a:p>
      </dgm:t>
    </dgm:pt>
    <dgm:pt modelId="{4D1B7F91-F6A0-4E7B-8E28-DAA65762CF8D}" type="pres">
      <dgm:prSet presAssocID="{B80E44E5-44EE-4FC9-867F-0D87A26C8BF5}" presName="connTx" presStyleLbl="parChTrans1D2" presStyleIdx="1" presStyleCnt="3"/>
      <dgm:spPr/>
      <dgm:t>
        <a:bodyPr/>
        <a:lstStyle/>
        <a:p>
          <a:endParaRPr lang="ru-RU"/>
        </a:p>
      </dgm:t>
    </dgm:pt>
    <dgm:pt modelId="{96AB438D-06A1-4718-98E8-231FB5F55C09}" type="pres">
      <dgm:prSet presAssocID="{BA6F8EB6-C5A3-4B81-BD05-F8D106CCBAB0}" presName="node" presStyleLbl="node1" presStyleIdx="1" presStyleCnt="3" custScaleX="188866" custRadScaleRad="134406" custRadScaleInc="-10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02D68-D2B3-4950-84A3-94C5CD3485D4}" type="pres">
      <dgm:prSet presAssocID="{77CB0972-20B5-428F-B9C1-9860AE247011}" presName="Name9" presStyleLbl="parChTrans1D2" presStyleIdx="2" presStyleCnt="3"/>
      <dgm:spPr/>
      <dgm:t>
        <a:bodyPr/>
        <a:lstStyle/>
        <a:p>
          <a:endParaRPr lang="ru-RU"/>
        </a:p>
      </dgm:t>
    </dgm:pt>
    <dgm:pt modelId="{A1B1261F-9F83-449D-BB7E-4C66BFCC9440}" type="pres">
      <dgm:prSet presAssocID="{77CB0972-20B5-428F-B9C1-9860AE247011}" presName="connTx" presStyleLbl="parChTrans1D2" presStyleIdx="2" presStyleCnt="3"/>
      <dgm:spPr/>
      <dgm:t>
        <a:bodyPr/>
        <a:lstStyle/>
        <a:p>
          <a:endParaRPr lang="ru-RU"/>
        </a:p>
      </dgm:t>
    </dgm:pt>
    <dgm:pt modelId="{E5F25AE8-13DF-4F8C-95DF-B5A04C59D5CD}" type="pres">
      <dgm:prSet presAssocID="{0E8FF95F-FCB2-4E6F-A874-CFC534511577}" presName="node" presStyleLbl="node1" presStyleIdx="2" presStyleCnt="3" custScaleX="135891" custRadScaleRad="112626" custRadScaleInc="5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7D97E3-44B2-47BD-955E-1B9EB1311093}" srcId="{27041F62-03E3-43FC-BAB3-00E218E8F70A}" destId="{61127D17-3F65-4F49-B72D-F55D6171B0BB}" srcOrd="0" destOrd="0" parTransId="{3F1BEAF5-38B3-436E-A2DC-2C2931EDBF75}" sibTransId="{89663C6C-DF5B-4187-BEE3-2F2AF523D430}"/>
    <dgm:cxn modelId="{86D11F80-993A-42B6-9F5B-A4DD35F947AF}" type="presOf" srcId="{730D5AD7-56A0-4492-AB77-018BB1AD3919}" destId="{0087E7E0-86CD-461D-949D-F010D9B89AEB}" srcOrd="0" destOrd="0" presId="urn:microsoft.com/office/officeart/2005/8/layout/radial1"/>
    <dgm:cxn modelId="{2C823240-7AE1-4D71-91E5-75012CC75B1B}" type="presOf" srcId="{77CB0972-20B5-428F-B9C1-9860AE247011}" destId="{85302D68-D2B3-4950-84A3-94C5CD3485D4}" srcOrd="0" destOrd="0" presId="urn:microsoft.com/office/officeart/2005/8/layout/radial1"/>
    <dgm:cxn modelId="{D0524491-686F-4745-8D39-03FA092D27EE}" type="presOf" srcId="{27041F62-03E3-43FC-BAB3-00E218E8F70A}" destId="{91A92685-F545-405C-806B-7C42930D76FB}" srcOrd="0" destOrd="0" presId="urn:microsoft.com/office/officeart/2005/8/layout/radial1"/>
    <dgm:cxn modelId="{B8EF3EB6-4579-4372-9B05-FA7C2DC5C3CE}" type="presOf" srcId="{61127D17-3F65-4F49-B72D-F55D6171B0BB}" destId="{BF305710-6BAB-4AAC-A9C9-0C8DE5A620BF}" srcOrd="0" destOrd="0" presId="urn:microsoft.com/office/officeart/2005/8/layout/radial1"/>
    <dgm:cxn modelId="{3500CD25-E18E-417F-B9B4-0AB629275559}" type="presOf" srcId="{730D5AD7-56A0-4492-AB77-018BB1AD3919}" destId="{4032E2D7-7E5A-4DD9-BFD0-D35A8E79B4C9}" srcOrd="1" destOrd="0" presId="urn:microsoft.com/office/officeart/2005/8/layout/radial1"/>
    <dgm:cxn modelId="{E36793D8-16DB-4F9E-8A15-DB412E8B572C}" type="presOf" srcId="{1D70795D-7E50-4521-8857-6072009496D9}" destId="{D317774F-5312-4200-9AC0-22D2DB4FBF2D}" srcOrd="0" destOrd="0" presId="urn:microsoft.com/office/officeart/2005/8/layout/radial1"/>
    <dgm:cxn modelId="{1EEE7442-A906-4FE8-B2DB-6CCFBBEC4A94}" srcId="{61127D17-3F65-4F49-B72D-F55D6171B0BB}" destId="{1D70795D-7E50-4521-8857-6072009496D9}" srcOrd="0" destOrd="0" parTransId="{730D5AD7-56A0-4492-AB77-018BB1AD3919}" sibTransId="{73225393-DE61-4171-B0F3-C5365C89C5BE}"/>
    <dgm:cxn modelId="{61F7DD04-6E5A-4580-BECE-2E96F67914D6}" srcId="{61127D17-3F65-4F49-B72D-F55D6171B0BB}" destId="{BA6F8EB6-C5A3-4B81-BD05-F8D106CCBAB0}" srcOrd="1" destOrd="0" parTransId="{B80E44E5-44EE-4FC9-867F-0D87A26C8BF5}" sibTransId="{F0789541-0349-40E1-9045-E645619D0A90}"/>
    <dgm:cxn modelId="{9AA3FF5E-40D6-4A1F-94A5-C728D27228D1}" type="presOf" srcId="{B80E44E5-44EE-4FC9-867F-0D87A26C8BF5}" destId="{4D1B7F91-F6A0-4E7B-8E28-DAA65762CF8D}" srcOrd="1" destOrd="0" presId="urn:microsoft.com/office/officeart/2005/8/layout/radial1"/>
    <dgm:cxn modelId="{3FD2B08B-1C33-49D0-840F-F82F5D370DD2}" srcId="{61127D17-3F65-4F49-B72D-F55D6171B0BB}" destId="{0E8FF95F-FCB2-4E6F-A874-CFC534511577}" srcOrd="2" destOrd="0" parTransId="{77CB0972-20B5-428F-B9C1-9860AE247011}" sibTransId="{2355710C-7232-463D-931C-EF0B5897C535}"/>
    <dgm:cxn modelId="{31DB70A6-D123-4223-87B6-AC39620A77AB}" type="presOf" srcId="{0E8FF95F-FCB2-4E6F-A874-CFC534511577}" destId="{E5F25AE8-13DF-4F8C-95DF-B5A04C59D5CD}" srcOrd="0" destOrd="0" presId="urn:microsoft.com/office/officeart/2005/8/layout/radial1"/>
    <dgm:cxn modelId="{D8F12669-749C-4A58-B1F6-21F9C73C6346}" type="presOf" srcId="{B80E44E5-44EE-4FC9-867F-0D87A26C8BF5}" destId="{796C17BF-8BF6-4843-825E-2AFF2D3F3A58}" srcOrd="0" destOrd="0" presId="urn:microsoft.com/office/officeart/2005/8/layout/radial1"/>
    <dgm:cxn modelId="{77E0F4C5-9BB9-4BD1-9A23-A6410FE41CD4}" type="presOf" srcId="{BA6F8EB6-C5A3-4B81-BD05-F8D106CCBAB0}" destId="{96AB438D-06A1-4718-98E8-231FB5F55C09}" srcOrd="0" destOrd="0" presId="urn:microsoft.com/office/officeart/2005/8/layout/radial1"/>
    <dgm:cxn modelId="{C7771628-2E4C-4C27-9ADD-6EAF6F73CC56}" type="presOf" srcId="{77CB0972-20B5-428F-B9C1-9860AE247011}" destId="{A1B1261F-9F83-449D-BB7E-4C66BFCC9440}" srcOrd="1" destOrd="0" presId="urn:microsoft.com/office/officeart/2005/8/layout/radial1"/>
    <dgm:cxn modelId="{DEA394BA-BB4F-4698-9AFA-531839395342}" type="presParOf" srcId="{91A92685-F545-405C-806B-7C42930D76FB}" destId="{BF305710-6BAB-4AAC-A9C9-0C8DE5A620BF}" srcOrd="0" destOrd="0" presId="urn:microsoft.com/office/officeart/2005/8/layout/radial1"/>
    <dgm:cxn modelId="{BAD25DE4-B22C-4501-8532-2E05018E5377}" type="presParOf" srcId="{91A92685-F545-405C-806B-7C42930D76FB}" destId="{0087E7E0-86CD-461D-949D-F010D9B89AEB}" srcOrd="1" destOrd="0" presId="urn:microsoft.com/office/officeart/2005/8/layout/radial1"/>
    <dgm:cxn modelId="{A5A93F31-08E2-43D4-A1E7-CFAA684777A4}" type="presParOf" srcId="{0087E7E0-86CD-461D-949D-F010D9B89AEB}" destId="{4032E2D7-7E5A-4DD9-BFD0-D35A8E79B4C9}" srcOrd="0" destOrd="0" presId="urn:microsoft.com/office/officeart/2005/8/layout/radial1"/>
    <dgm:cxn modelId="{66FFFDD8-E025-42AB-BBE7-FD7BB96A170E}" type="presParOf" srcId="{91A92685-F545-405C-806B-7C42930D76FB}" destId="{D317774F-5312-4200-9AC0-22D2DB4FBF2D}" srcOrd="2" destOrd="0" presId="urn:microsoft.com/office/officeart/2005/8/layout/radial1"/>
    <dgm:cxn modelId="{405A79A7-E181-4E5F-AB0B-89E867B47EA4}" type="presParOf" srcId="{91A92685-F545-405C-806B-7C42930D76FB}" destId="{796C17BF-8BF6-4843-825E-2AFF2D3F3A58}" srcOrd="3" destOrd="0" presId="urn:microsoft.com/office/officeart/2005/8/layout/radial1"/>
    <dgm:cxn modelId="{237834DA-DB13-4F7E-9038-A27BC9B81714}" type="presParOf" srcId="{796C17BF-8BF6-4843-825E-2AFF2D3F3A58}" destId="{4D1B7F91-F6A0-4E7B-8E28-DAA65762CF8D}" srcOrd="0" destOrd="0" presId="urn:microsoft.com/office/officeart/2005/8/layout/radial1"/>
    <dgm:cxn modelId="{F279ECEF-80C8-46E6-B0E8-D8FBF25FC84D}" type="presParOf" srcId="{91A92685-F545-405C-806B-7C42930D76FB}" destId="{96AB438D-06A1-4718-98E8-231FB5F55C09}" srcOrd="4" destOrd="0" presId="urn:microsoft.com/office/officeart/2005/8/layout/radial1"/>
    <dgm:cxn modelId="{DB2072A5-DA2C-43E6-8D4B-F4927436329B}" type="presParOf" srcId="{91A92685-F545-405C-806B-7C42930D76FB}" destId="{85302D68-D2B3-4950-84A3-94C5CD3485D4}" srcOrd="5" destOrd="0" presId="urn:microsoft.com/office/officeart/2005/8/layout/radial1"/>
    <dgm:cxn modelId="{0DFE3B0C-253C-4984-A74B-063658E8A162}" type="presParOf" srcId="{85302D68-D2B3-4950-84A3-94C5CD3485D4}" destId="{A1B1261F-9F83-449D-BB7E-4C66BFCC9440}" srcOrd="0" destOrd="0" presId="urn:microsoft.com/office/officeart/2005/8/layout/radial1"/>
    <dgm:cxn modelId="{3107F526-6121-4659-AF7A-8D6062AFEE2D}" type="presParOf" srcId="{91A92685-F545-405C-806B-7C42930D76FB}" destId="{E5F25AE8-13DF-4F8C-95DF-B5A04C59D5CD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05710-6BAB-4AAC-A9C9-0C8DE5A620BF}">
      <dsp:nvSpPr>
        <dsp:cNvPr id="0" name=""/>
        <dsp:cNvSpPr/>
      </dsp:nvSpPr>
      <dsp:spPr>
        <a:xfrm>
          <a:off x="1051598" y="792107"/>
          <a:ext cx="4955018" cy="3960031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u="sng" kern="1200" dirty="0" smtClean="0"/>
            <a:t>Культура Древней Руси</a:t>
          </a:r>
          <a:endParaRPr lang="ru-RU" sz="3600" b="1" u="sng" kern="1200" dirty="0"/>
        </a:p>
      </dsp:txBody>
      <dsp:txXfrm>
        <a:off x="1777244" y="1372040"/>
        <a:ext cx="3503726" cy="2800165"/>
      </dsp:txXfrm>
    </dsp:sp>
    <dsp:sp modelId="{0087E7E0-86CD-461D-949D-F010D9B89AEB}">
      <dsp:nvSpPr>
        <dsp:cNvPr id="0" name=""/>
        <dsp:cNvSpPr/>
      </dsp:nvSpPr>
      <dsp:spPr>
        <a:xfrm rot="5424137">
          <a:off x="3091417" y="1220405"/>
          <a:ext cx="896888" cy="40331"/>
        </a:xfrm>
        <a:custGeom>
          <a:avLst/>
          <a:gdLst/>
          <a:ahLst/>
          <a:cxnLst/>
          <a:rect l="0" t="0" r="0" b="0"/>
          <a:pathLst>
            <a:path>
              <a:moveTo>
                <a:pt x="0" y="20165"/>
              </a:moveTo>
              <a:lnTo>
                <a:pt x="896888" y="201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3517439" y="1218149"/>
        <a:ext cx="44844" cy="44844"/>
      </dsp:txXfrm>
    </dsp:sp>
    <dsp:sp modelId="{D317774F-5312-4200-9AC0-22D2DB4FBF2D}">
      <dsp:nvSpPr>
        <dsp:cNvPr id="0" name=""/>
        <dsp:cNvSpPr/>
      </dsp:nvSpPr>
      <dsp:spPr>
        <a:xfrm>
          <a:off x="1990901" y="1276"/>
          <a:ext cx="3103472" cy="1687734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Восточные славяне</a:t>
          </a:r>
          <a:endParaRPr lang="ru-RU" sz="3200" b="1" kern="1200" dirty="0"/>
        </a:p>
      </dsp:txBody>
      <dsp:txXfrm>
        <a:off x="2445394" y="248439"/>
        <a:ext cx="2194486" cy="1193408"/>
      </dsp:txXfrm>
    </dsp:sp>
    <dsp:sp modelId="{796C17BF-8BF6-4843-825E-2AFF2D3F3A58}">
      <dsp:nvSpPr>
        <dsp:cNvPr id="0" name=""/>
        <dsp:cNvSpPr/>
      </dsp:nvSpPr>
      <dsp:spPr>
        <a:xfrm rot="12616860">
          <a:off x="4815674" y="3726877"/>
          <a:ext cx="766162" cy="40331"/>
        </a:xfrm>
        <a:custGeom>
          <a:avLst/>
          <a:gdLst/>
          <a:ahLst/>
          <a:cxnLst/>
          <a:rect l="0" t="0" r="0" b="0"/>
          <a:pathLst>
            <a:path>
              <a:moveTo>
                <a:pt x="0" y="20165"/>
              </a:moveTo>
              <a:lnTo>
                <a:pt x="766162" y="201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5179601" y="3727889"/>
        <a:ext cx="38308" cy="38308"/>
      </dsp:txXfrm>
    </dsp:sp>
    <dsp:sp modelId="{96AB438D-06A1-4718-98E8-231FB5F55C09}">
      <dsp:nvSpPr>
        <dsp:cNvPr id="0" name=""/>
        <dsp:cNvSpPr/>
      </dsp:nvSpPr>
      <dsp:spPr>
        <a:xfrm>
          <a:off x="4344759" y="3335140"/>
          <a:ext cx="3187555" cy="1687734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Соседи славян (</a:t>
          </a:r>
          <a:r>
            <a:rPr lang="ru-RU" sz="2400" b="1" kern="1200" dirty="0" err="1" smtClean="0"/>
            <a:t>балты</a:t>
          </a:r>
          <a:r>
            <a:rPr lang="ru-RU" sz="2400" b="1" kern="1200" dirty="0" smtClean="0"/>
            <a:t>, </a:t>
          </a:r>
          <a:r>
            <a:rPr lang="ru-RU" sz="2400" b="1" kern="1200" dirty="0" err="1" smtClean="0"/>
            <a:t>угрофинны</a:t>
          </a:r>
          <a:r>
            <a:rPr lang="ru-RU" sz="2400" b="1" kern="1200" dirty="0" smtClean="0"/>
            <a:t>, печенеги..)</a:t>
          </a:r>
          <a:endParaRPr lang="ru-RU" sz="2400" b="1" kern="1200" dirty="0"/>
        </a:p>
      </dsp:txBody>
      <dsp:txXfrm>
        <a:off x="4811566" y="3582303"/>
        <a:ext cx="2253941" cy="1193408"/>
      </dsp:txXfrm>
    </dsp:sp>
    <dsp:sp modelId="{85302D68-D2B3-4950-84A3-94C5CD3485D4}">
      <dsp:nvSpPr>
        <dsp:cNvPr id="0" name=""/>
        <dsp:cNvSpPr/>
      </dsp:nvSpPr>
      <dsp:spPr>
        <a:xfrm rot="19665838">
          <a:off x="1527593" y="3782713"/>
          <a:ext cx="733964" cy="40331"/>
        </a:xfrm>
        <a:custGeom>
          <a:avLst/>
          <a:gdLst/>
          <a:ahLst/>
          <a:cxnLst/>
          <a:rect l="0" t="0" r="0" b="0"/>
          <a:pathLst>
            <a:path>
              <a:moveTo>
                <a:pt x="0" y="20165"/>
              </a:moveTo>
              <a:lnTo>
                <a:pt x="733964" y="201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876226" y="3784530"/>
        <a:ext cx="36698" cy="36698"/>
      </dsp:txXfrm>
    </dsp:sp>
    <dsp:sp modelId="{E5F25AE8-13DF-4F8C-95DF-B5A04C59D5CD}">
      <dsp:nvSpPr>
        <dsp:cNvPr id="0" name=""/>
        <dsp:cNvSpPr/>
      </dsp:nvSpPr>
      <dsp:spPr>
        <a:xfrm>
          <a:off x="187496" y="3312369"/>
          <a:ext cx="2293478" cy="1687734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Византия</a:t>
          </a:r>
          <a:endParaRPr lang="ru-RU" sz="2400" b="1" kern="1200" dirty="0"/>
        </a:p>
      </dsp:txBody>
      <dsp:txXfrm>
        <a:off x="523368" y="3559532"/>
        <a:ext cx="1621734" cy="1193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A4EDD-E443-4F6A-A0D0-E64271327C04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51E0933-E59F-4F02-8316-0F8E862FF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479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19ADFE-7029-4644-9940-D362D4A36BD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41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90066-6B31-48C2-A987-8BAC4FF4F17C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E50C4-72BE-4C9F-97B5-209C77FB3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8D257-580B-43FF-A8B9-C4BB85561569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FA81A-FB98-4C6B-BD87-DB737DE10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9F599-3B80-4231-97FA-229B8515AAB1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3C4F6-6174-4445-B309-DB0F9D1A3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F8856-0E29-4394-8112-C5E393E76801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E0B75-261C-4A79-8CB8-1C1B82764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6494F-781B-4032-8638-83CE5F1F0680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4C27F-7DC0-444C-911A-4A572DB44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A60AC-0AA8-4F43-AF02-C70604F5226A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717DE-21E9-4638-889D-594630A3F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98C4B-6D41-4B26-BF92-C77AE6190BA4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08C8-0A44-477A-AB90-238563837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CCE6A-10C8-4E8A-8165-B2DD73190D5A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A09EE-3FBB-4E94-B219-8B449BDCD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4C152-606C-4C93-8783-0A5709F84453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38EEC-81C9-4E55-945B-BF49E0AE8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BF031-42AC-4186-9F79-FDF9090B47A6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F833D-FEAB-4C39-9BBE-5A9E4B2B5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F30EA-3470-4944-9657-4EFA3518517E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EC029-9D5D-44FB-9F37-EF75A37C4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05D9FB-0A20-42F1-8798-BA47A575C065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EF856D-4A58-4FD5-9EF7-1BEF719B3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78" r:id="rId10"/>
    <p:sldLayoutId id="214748367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ctrTitle"/>
          </p:nvPr>
        </p:nvSpPr>
        <p:spPr>
          <a:xfrm>
            <a:off x="1259632" y="806978"/>
            <a:ext cx="8229600" cy="985838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Древней Руси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132856"/>
            <a:ext cx="7643812" cy="3024336"/>
          </a:xfrm>
        </p:spPr>
        <p:txBody>
          <a:bodyPr>
            <a:noAutofit/>
          </a:bodyPr>
          <a:lstStyle/>
          <a:p>
            <a:pPr algn="l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000" b="1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План:</a:t>
            </a:r>
          </a:p>
          <a:p>
            <a:pPr marL="457200" indent="-457200" algn="l" fontAlgn="auto">
              <a:spcBef>
                <a:spcPts val="580"/>
              </a:spcBef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3000" b="1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древнерусской культуры</a:t>
            </a:r>
          </a:p>
          <a:p>
            <a:pPr marL="457200" indent="-457200" algn="l" fontAlgn="auto">
              <a:spcBef>
                <a:spcPts val="580"/>
              </a:spcBef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3000" b="1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Письменность, грамотность и литература</a:t>
            </a:r>
          </a:p>
          <a:p>
            <a:pPr marL="457200" indent="-457200" algn="l" fontAlgn="auto">
              <a:spcBef>
                <a:spcPts val="580"/>
              </a:spcBef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3000" b="1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Зодчество, искусство и ремесло</a:t>
            </a:r>
            <a:endParaRPr lang="ru-RU" sz="3000" b="1" spc="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72200" y="144515"/>
            <a:ext cx="32403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/>
              <a:t>Дата: </a:t>
            </a:r>
            <a:r>
              <a:rPr lang="ru-RU" sz="2600" b="1" dirty="0" err="1" smtClean="0"/>
              <a:t>дд</a:t>
            </a:r>
            <a:r>
              <a:rPr lang="ru-RU" sz="2600" b="1" dirty="0" smtClean="0"/>
              <a:t>/мм/гг.</a:t>
            </a:r>
            <a:endParaRPr lang="ru-RU" sz="2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spect="1"/>
          </p:cNvSpPr>
          <p:nvPr/>
        </p:nvSpPr>
        <p:spPr>
          <a:xfrm>
            <a:off x="785786" y="214290"/>
            <a:ext cx="769927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ЗОДЧЕСТВО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857232"/>
            <a:ext cx="643904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Русское деревянное зодчество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8144" y="2080419"/>
            <a:ext cx="3429000" cy="355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Характерные черты русского деревянного зодчества.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+mn-lt"/>
              </a:rPr>
              <a:t>Многоярусность строений.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+mn-lt"/>
              </a:rPr>
              <a:t>Наличие разнообразных пристроек.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+mn-lt"/>
              </a:rPr>
              <a:t>Увенчание построек теремами и башенками.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+mn-lt"/>
              </a:rPr>
              <a:t>Художественная резьба по дереву.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1232121" y="5399558"/>
            <a:ext cx="449200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Calibri" pitchFamily="34" charset="0"/>
              </a:rPr>
              <a:t>Задание. </a:t>
            </a:r>
            <a:r>
              <a:rPr lang="ru-RU" sz="2000" b="1" i="1" dirty="0">
                <a:latin typeface="Calibri" pitchFamily="34" charset="0"/>
              </a:rPr>
              <a:t>Рассмотрите рисунки и определите особенности русского деревянного зодчества.</a:t>
            </a:r>
          </a:p>
        </p:txBody>
      </p:sp>
      <p:pic>
        <p:nvPicPr>
          <p:cNvPr id="33797" name="Picture 1" descr="C:\Documents and Settings\Елена\Мои документы\Мои рисунки\img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428750"/>
            <a:ext cx="27686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2" descr="C:\Documents and Settings\Елена\Мои документы\Мои рисунки\img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8662" y="1484903"/>
            <a:ext cx="2455465" cy="381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spect="1"/>
          </p:cNvSpPr>
          <p:nvPr/>
        </p:nvSpPr>
        <p:spPr>
          <a:xfrm>
            <a:off x="785786" y="214290"/>
            <a:ext cx="769927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ЗОДЧЕСТВО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857232"/>
            <a:ext cx="643904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Русское каменное зодчество</a:t>
            </a:r>
          </a:p>
        </p:txBody>
      </p:sp>
      <p:pic>
        <p:nvPicPr>
          <p:cNvPr id="7169" name="Picture 1" descr="C:\Documents and Settings\Елена\Мои документы\Мои рисунки\img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678" y="1396383"/>
            <a:ext cx="3080258" cy="2946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Елена\Мои документы\Мои рисунки\img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4906" y="1412264"/>
            <a:ext cx="3279502" cy="310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4344" y="4442619"/>
            <a:ext cx="3714750" cy="6452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400" b="1" dirty="0">
                <a:latin typeface="Century Gothic" pitchFamily="34" charset="0"/>
              </a:rPr>
              <a:t>Софийский собор в Киеве заложен в 1037 г. при Ярославе Мудром.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64906" y="4367615"/>
            <a:ext cx="3429000" cy="7386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i="1" dirty="0">
                <a:latin typeface="Century Gothic" pitchFamily="34" charset="0"/>
              </a:rPr>
              <a:t>Софийский собор в Новгороде построен в 1045-1050 гг. при князе Владимире </a:t>
            </a:r>
            <a:r>
              <a:rPr lang="ru-RU" sz="1400" b="1" i="1" dirty="0" smtClean="0">
                <a:latin typeface="Century Gothic" pitchFamily="34" charset="0"/>
              </a:rPr>
              <a:t>Ярославиче</a:t>
            </a:r>
            <a:endParaRPr lang="ru-RU" sz="1400" b="1" i="1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57250" y="5286375"/>
            <a:ext cx="7286625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alibri" pitchFamily="34" charset="0"/>
              </a:rPr>
              <a:t>Задание. 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Сравните изображённые храмы и определите особенности новгородской архитектуры.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75656" y="5932488"/>
            <a:ext cx="7429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Для новгородской архитектуры характерны скупость украшений, строгость и величественность форм.</a:t>
            </a:r>
          </a:p>
        </p:txBody>
      </p:sp>
      <p:pic>
        <p:nvPicPr>
          <p:cNvPr id="5" name="Picture 2" descr="C:\Users\Елена\Desktop\Рисунок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3521" y="1144587"/>
            <a:ext cx="3186112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Елена\Мои документы\Мои рисунки\img024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547664" y="205675"/>
            <a:ext cx="4248472" cy="315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40152" y="1124744"/>
            <a:ext cx="1197495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Фреска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717" y="4332287"/>
            <a:ext cx="1643062" cy="1477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+mn-lt"/>
              </a:rPr>
              <a:t>Мозаика –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рисунок из разноцветных камешков, стекла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14313" y="3429000"/>
            <a:ext cx="8715375" cy="1588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bevel/>
            <a:headEnd type="oval" w="lg" len="med"/>
            <a:tail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4920" y="4534197"/>
            <a:ext cx="2214563" cy="1477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+mn-lt"/>
              </a:rPr>
              <a:t>Икона –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изображение Бога, святых, ангелов или событий Священной истории</a:t>
            </a:r>
          </a:p>
        </p:txBody>
      </p:sp>
      <p:pic>
        <p:nvPicPr>
          <p:cNvPr id="3" name="Picture 2" descr="C:\Users\Елена\Desktop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3500438"/>
            <a:ext cx="2097088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Елена\Desktop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3500438"/>
            <a:ext cx="1444625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348" y="32834"/>
            <a:ext cx="3610744" cy="6340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Ремесло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2783" b="34901"/>
          <a:stretch/>
        </p:blipFill>
        <p:spPr>
          <a:xfrm>
            <a:off x="1567247" y="625166"/>
            <a:ext cx="1440160" cy="1568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7" y="2636912"/>
            <a:ext cx="2952328" cy="4138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170" y="3968476"/>
            <a:ext cx="3472830" cy="29380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1052736"/>
            <a:ext cx="2762250" cy="53530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096" y="-99392"/>
            <a:ext cx="352425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0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Подумайте!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417638"/>
            <a:ext cx="741682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каких сферах культуры Древней Руси вы теперь знаете?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2.Влияние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каких народов испытала древнерусская культура? А в большей степени?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чём проявилось влияние византийских культурных традиций?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4.Дайте определение терминам: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былины, культура, миниатюра, береста, зодчество, мозаика, фреска, икона, летопись, крестово-купольный храм, глаголица, кириллица, буквица.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87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556792"/>
            <a:ext cx="6779096" cy="456937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2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19672" y="908720"/>
            <a:ext cx="7416824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ru-RU" b="1" spc="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3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spc="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достижения людей в духовной и материальной жизни. </a:t>
            </a:r>
            <a:endParaRPr lang="ru-RU" b="1" spc="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u="sng" spc="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spc="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Духовная </a:t>
            </a:r>
            <a:r>
              <a:rPr lang="ru-RU" b="1" spc="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культура </a:t>
            </a:r>
            <a:r>
              <a:rPr lang="ru-RU" b="1" spc="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наука, искусство, просвещение. </a:t>
            </a:r>
            <a:endParaRPr lang="ru-RU" b="1" spc="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spc="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spc="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Материальная </a:t>
            </a:r>
            <a:r>
              <a:rPr lang="ru-RU" b="1" spc="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культура </a:t>
            </a:r>
            <a:r>
              <a:rPr lang="ru-RU" b="1" spc="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орудия труда, жилища, одежда</a:t>
            </a:r>
            <a:r>
              <a:rPr lang="ru-RU" b="1" spc="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spc="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spc="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42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95750565"/>
              </p:ext>
            </p:extLst>
          </p:nvPr>
        </p:nvGraphicFramePr>
        <p:xfrm>
          <a:off x="1000125" y="620687"/>
          <a:ext cx="7532315" cy="502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6974"/>
            <a:ext cx="74888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«</a:t>
            </a:r>
            <a:r>
              <a:rPr lang="ru-RU" b="1" i="1" dirty="0">
                <a:latin typeface="+mn-lt"/>
              </a:rPr>
              <a:t>У греков мы взяли евангелие и предания, но не дух ребяческой мелочности и словопрений. Нравы Византии никогда не были </a:t>
            </a:r>
            <a:r>
              <a:rPr lang="ru-RU" b="1" i="1" dirty="0" smtClean="0">
                <a:latin typeface="+mn-lt"/>
              </a:rPr>
              <a:t>нравами Киева</a:t>
            </a:r>
            <a:r>
              <a:rPr lang="ru-RU" b="1" i="1" dirty="0">
                <a:latin typeface="+mn-lt"/>
              </a:rPr>
              <a:t>».            А.С.Пушкин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Проведите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в схеме соединительные линии двух цветов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1500" y="2357438"/>
            <a:ext cx="3214688" cy="1000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Культурное наследие восточных </a:t>
            </a:r>
            <a:r>
              <a:rPr lang="ru-RU" b="1" dirty="0" smtClean="0">
                <a:solidFill>
                  <a:schemeClr val="tx1"/>
                </a:solidFill>
              </a:rPr>
              <a:t>славян и их соседей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38" y="4143375"/>
            <a:ext cx="3214687" cy="1000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Византийские культурные традиции</a:t>
            </a:r>
          </a:p>
        </p:txBody>
      </p:sp>
      <p:sp>
        <p:nvSpPr>
          <p:cNvPr id="5" name="Загнутый угол 4"/>
          <p:cNvSpPr/>
          <p:nvPr/>
        </p:nvSpPr>
        <p:spPr>
          <a:xfrm>
            <a:off x="5214938" y="1357313"/>
            <a:ext cx="3357562" cy="642937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Мифы и сказания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5214938" y="2214563"/>
            <a:ext cx="3357562" cy="642937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Церковные книги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5214938" y="3143250"/>
            <a:ext cx="3357562" cy="642938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Резьба по дереву и камню</a:t>
            </a:r>
          </a:p>
        </p:txBody>
      </p:sp>
      <p:sp>
        <p:nvSpPr>
          <p:cNvPr id="8" name="Загнутый угол 7"/>
          <p:cNvSpPr/>
          <p:nvPr/>
        </p:nvSpPr>
        <p:spPr>
          <a:xfrm>
            <a:off x="5214938" y="4071938"/>
            <a:ext cx="3357562" cy="642937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Кузнечное дело</a:t>
            </a:r>
          </a:p>
        </p:txBody>
      </p:sp>
      <p:sp>
        <p:nvSpPr>
          <p:cNvPr id="9" name="Загнутый угол 8"/>
          <p:cNvSpPr/>
          <p:nvPr/>
        </p:nvSpPr>
        <p:spPr>
          <a:xfrm>
            <a:off x="5214938" y="5000625"/>
            <a:ext cx="3357562" cy="642938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Строительство храмов</a:t>
            </a:r>
          </a:p>
        </p:txBody>
      </p:sp>
      <p:sp>
        <p:nvSpPr>
          <p:cNvPr id="10" name="Загнутый угол 9"/>
          <p:cNvSpPr/>
          <p:nvPr/>
        </p:nvSpPr>
        <p:spPr>
          <a:xfrm>
            <a:off x="5214938" y="5929313"/>
            <a:ext cx="3357562" cy="642937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Иконопись </a:t>
            </a:r>
          </a:p>
        </p:txBody>
      </p:sp>
      <p:sp>
        <p:nvSpPr>
          <p:cNvPr id="14" name="Стрелка вправо 13"/>
          <p:cNvSpPr/>
          <p:nvPr/>
        </p:nvSpPr>
        <p:spPr>
          <a:xfrm rot="20038245">
            <a:off x="3760788" y="2006600"/>
            <a:ext cx="1417637" cy="6985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2086056">
            <a:off x="3657600" y="3751263"/>
            <a:ext cx="1654175" cy="6985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101634">
            <a:off x="3760788" y="3292475"/>
            <a:ext cx="1417637" cy="6985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18942534">
            <a:off x="3473450" y="3394075"/>
            <a:ext cx="1984375" cy="9207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805419">
            <a:off x="3922713" y="5078413"/>
            <a:ext cx="1293812" cy="9842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2133000">
            <a:off x="3514725" y="5700713"/>
            <a:ext cx="1703388" cy="10318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456" y="3861048"/>
            <a:ext cx="2821992" cy="277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spect="1"/>
          </p:cNvSpPr>
          <p:nvPr/>
        </p:nvSpPr>
        <p:spPr>
          <a:xfrm>
            <a:off x="785786" y="214290"/>
            <a:ext cx="769927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ПИСЬМЕННОСТЬ И ГРАМОТНОСТЬ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21238"/>
            <a:ext cx="3841032" cy="384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Прямоугольник 11"/>
          <p:cNvSpPr>
            <a:spLocks noChangeArrowheads="1"/>
          </p:cNvSpPr>
          <p:nvPr/>
        </p:nvSpPr>
        <p:spPr bwMode="auto">
          <a:xfrm>
            <a:off x="3873456" y="821238"/>
            <a:ext cx="527054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IX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в. – проникновение письменности на Русь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Создатели славянской азбуки: Кирилл и Мефодий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2" name="Picture 3" descr="C:\Users\Елена\Desktop\Рисунок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0517" y="3185409"/>
            <a:ext cx="2201963" cy="325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4"/>
          <p:cNvSpPr>
            <a:spLocks noChangeArrowheads="1"/>
          </p:cNvSpPr>
          <p:nvPr/>
        </p:nvSpPr>
        <p:spPr bwMode="auto">
          <a:xfrm>
            <a:off x="3919966" y="1268760"/>
            <a:ext cx="45720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b="1" u="sng" dirty="0" smtClean="0">
                <a:latin typeface="Calibri" pitchFamily="34" charset="0"/>
              </a:rPr>
              <a:t>Устав </a:t>
            </a:r>
            <a:r>
              <a:rPr lang="ru-RU" sz="2500" b="1" dirty="0" smtClean="0">
                <a:latin typeface="Calibri" pitchFamily="34" charset="0"/>
              </a:rPr>
              <a:t>– </a:t>
            </a:r>
            <a:r>
              <a:rPr lang="ru-RU" sz="2500" dirty="0" smtClean="0">
                <a:latin typeface="Calibri" pitchFamily="34" charset="0"/>
              </a:rPr>
              <a:t>правила написания букв</a:t>
            </a:r>
            <a:endParaRPr lang="ru-RU" sz="2500" dirty="0">
              <a:latin typeface="Calibri" pitchFamily="34" charset="0"/>
            </a:endParaRPr>
          </a:p>
        </p:txBody>
      </p:sp>
      <p:pic>
        <p:nvPicPr>
          <p:cNvPr id="6" name="Picture 11" descr="C:\Documents and Settings\VokhmyaninaOV\Мои документы\Мои рисунки\zastavka_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1509" y="5157192"/>
            <a:ext cx="906463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607469" y="4603194"/>
            <a:ext cx="30718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u="sng" dirty="0">
                <a:latin typeface="Calibri" pitchFamily="34" charset="0"/>
              </a:rPr>
              <a:t>Буквица</a:t>
            </a:r>
            <a:r>
              <a:rPr lang="ru-RU" sz="2200" dirty="0">
                <a:latin typeface="Calibri" pitchFamily="34" charset="0"/>
              </a:rPr>
              <a:t> украшалась, её начертание передавало определенный </a:t>
            </a:r>
            <a:r>
              <a:rPr lang="ru-RU" sz="2200" dirty="0" smtClean="0">
                <a:latin typeface="Calibri" pitchFamily="34" charset="0"/>
              </a:rPr>
              <a:t>смысл</a:t>
            </a:r>
            <a:endParaRPr lang="ru-RU" sz="2200" dirty="0">
              <a:latin typeface="Calibri" pitchFamily="34" charset="0"/>
            </a:endParaRPr>
          </a:p>
        </p:txBody>
      </p:sp>
      <p:pic>
        <p:nvPicPr>
          <p:cNvPr id="9" name="Picture 7" descr="C:\Documents and Settings\VokhmyaninaOV\Мои документы\Мои рисунки\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9359" y="3643424"/>
            <a:ext cx="754062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056185" y="2634658"/>
            <a:ext cx="2428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 dirty="0" smtClean="0">
                <a:latin typeface="Calibri" pitchFamily="34" charset="0"/>
              </a:rPr>
              <a:t>Миниатюра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1" name="Прямоугольник 10"/>
          <p:cNvSpPr>
            <a:spLocks noChangeAspect="1"/>
          </p:cNvSpPr>
          <p:nvPr/>
        </p:nvSpPr>
        <p:spPr>
          <a:xfrm>
            <a:off x="785786" y="214290"/>
            <a:ext cx="769927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ПИСЬМЕННОСТЬ И ГРАМОТНОСТЬ</a:t>
            </a:r>
          </a:p>
        </p:txBody>
      </p:sp>
      <p:pic>
        <p:nvPicPr>
          <p:cNvPr id="32776" name="Picture 2" descr="C:\Users\Елена\Desktop\Рисунок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344" y="980728"/>
            <a:ext cx="3232150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Елена\Desktop\Рисунок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8778" y="3104508"/>
            <a:ext cx="2891694" cy="360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785786" y="214290"/>
            <a:ext cx="769927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УСТНОЕ НАРОДНОЕ ТВОРЧЕСТВО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0063" y="928688"/>
            <a:ext cx="1714498" cy="17541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СКАЗКИ</a:t>
            </a:r>
          </a:p>
          <a:p>
            <a:r>
              <a:rPr lang="ru-RU" dirty="0">
                <a:latin typeface="Calibri" pitchFamily="34" charset="0"/>
              </a:rPr>
              <a:t>ЗАГАДКИ</a:t>
            </a:r>
          </a:p>
          <a:p>
            <a:r>
              <a:rPr lang="ru-RU" dirty="0">
                <a:latin typeface="Calibri" pitchFamily="34" charset="0"/>
              </a:rPr>
              <a:t>ПОСЛОВИЦЫ</a:t>
            </a:r>
          </a:p>
          <a:p>
            <a:r>
              <a:rPr lang="ru-RU" dirty="0">
                <a:latin typeface="Calibri" pitchFamily="34" charset="0"/>
              </a:rPr>
              <a:t>ПОГОВОРКИ</a:t>
            </a:r>
          </a:p>
          <a:p>
            <a:r>
              <a:rPr lang="ru-RU" dirty="0">
                <a:latin typeface="Calibri" pitchFamily="34" charset="0"/>
              </a:rPr>
              <a:t>ПЕСНИ</a:t>
            </a:r>
          </a:p>
          <a:p>
            <a:r>
              <a:rPr lang="ru-RU" u="sng" dirty="0">
                <a:latin typeface="Calibri" pitchFamily="34" charset="0"/>
              </a:rPr>
              <a:t>БЫЛИНЫ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 rot="5400000">
            <a:off x="2857500" y="785813"/>
            <a:ext cx="5500687" cy="6072188"/>
          </a:xfrm>
          <a:prstGeom prst="wedgeRectCallout">
            <a:avLst>
              <a:gd name="adj1" fmla="val -24610"/>
              <a:gd name="adj2" fmla="val 6654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6" name="Picture 2" descr="C:\Documents and Settings\Елена\Мои документы\Мои рисунки\img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286125"/>
            <a:ext cx="1798638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14625" y="1143000"/>
            <a:ext cx="557212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Calibri" pitchFamily="34" charset="0"/>
              </a:rPr>
              <a:t>Задание.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i="1" dirty="0">
                <a:solidFill>
                  <a:srgbClr val="C00000"/>
                </a:solidFill>
                <a:latin typeface="Calibri" pitchFamily="34" charset="0"/>
              </a:rPr>
              <a:t>Вспомните имена былинных героев, богатырей.</a:t>
            </a:r>
          </a:p>
          <a:p>
            <a:r>
              <a:rPr lang="ru-RU" sz="2000" dirty="0">
                <a:latin typeface="Calibri" pitchFamily="34" charset="0"/>
              </a:rPr>
              <a:t>Святогор, </a:t>
            </a:r>
            <a:r>
              <a:rPr lang="ru-RU" sz="2000" dirty="0" err="1">
                <a:latin typeface="Calibri" pitchFamily="34" charset="0"/>
              </a:rPr>
              <a:t>Волх</a:t>
            </a:r>
            <a:r>
              <a:rPr lang="ru-RU" sz="2000" dirty="0">
                <a:latin typeface="Calibri" pitchFamily="34" charset="0"/>
              </a:rPr>
              <a:t>, Михайло </a:t>
            </a:r>
            <a:r>
              <a:rPr lang="ru-RU" sz="2000" dirty="0" err="1">
                <a:latin typeface="Calibri" pitchFamily="34" charset="0"/>
              </a:rPr>
              <a:t>Потык</a:t>
            </a:r>
            <a:endParaRPr lang="ru-RU" sz="2000" dirty="0">
              <a:latin typeface="Calibri" pitchFamily="34" charset="0"/>
            </a:endParaRPr>
          </a:p>
          <a:p>
            <a:r>
              <a:rPr lang="ru-RU" dirty="0">
                <a:latin typeface="Calibri" pitchFamily="34" charset="0"/>
              </a:rPr>
              <a:t>Илья Муромец, Добрыня Никитич, Алёша Попович</a:t>
            </a:r>
          </a:p>
          <a:p>
            <a:r>
              <a:rPr lang="ru-RU" dirty="0">
                <a:latin typeface="Calibri" pitchFamily="34" charset="0"/>
              </a:rPr>
              <a:t>Микула </a:t>
            </a:r>
            <a:r>
              <a:rPr lang="ru-RU" dirty="0" err="1">
                <a:latin typeface="Calibri" pitchFamily="34" charset="0"/>
              </a:rPr>
              <a:t>Селянинович</a:t>
            </a:r>
            <a:r>
              <a:rPr lang="ru-RU" dirty="0">
                <a:latin typeface="Calibri" pitchFamily="34" charset="0"/>
              </a:rPr>
              <a:t> (ратай-пахарь), Садко (купец)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500" y="2428875"/>
            <a:ext cx="542925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099"/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0099"/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0099"/>
                </a:solidFill>
                <a:latin typeface="+mn-lt"/>
              </a:rPr>
              <a:t>Вы </a:t>
            </a:r>
            <a:r>
              <a:rPr lang="ru-RU" b="1" i="1" dirty="0" err="1">
                <a:solidFill>
                  <a:srgbClr val="000099"/>
                </a:solidFill>
                <a:latin typeface="+mn-lt"/>
              </a:rPr>
              <a:t>постойте-тко</a:t>
            </a:r>
            <a:r>
              <a:rPr lang="ru-RU" b="1" i="1" dirty="0">
                <a:solidFill>
                  <a:srgbClr val="000099"/>
                </a:solidFill>
                <a:latin typeface="+mn-lt"/>
              </a:rPr>
              <a:t> за веру, за отечество,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0099"/>
                </a:solidFill>
                <a:latin typeface="+mn-lt"/>
              </a:rPr>
              <a:t>Вы </a:t>
            </a:r>
            <a:r>
              <a:rPr lang="ru-RU" b="1" i="1" dirty="0" err="1">
                <a:solidFill>
                  <a:srgbClr val="000099"/>
                </a:solidFill>
                <a:latin typeface="+mn-lt"/>
              </a:rPr>
              <a:t>постойте-тко</a:t>
            </a:r>
            <a:r>
              <a:rPr lang="ru-RU" b="1" i="1" dirty="0">
                <a:solidFill>
                  <a:srgbClr val="000099"/>
                </a:solidFill>
                <a:latin typeface="+mn-lt"/>
              </a:rPr>
              <a:t> за славный стольный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0099"/>
                </a:solidFill>
                <a:latin typeface="+mn-lt"/>
              </a:rPr>
              <a:t>                                              Киев-град.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Своеобразие русских былин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>
                <a:latin typeface="+mn-lt"/>
              </a:rPr>
              <a:t>Основная идея былин – защита русской земли от врагов.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>
                <a:latin typeface="+mn-lt"/>
              </a:rPr>
              <a:t>Освобождение своей земли.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>
                <a:latin typeface="+mn-lt"/>
              </a:rPr>
              <a:t>Отсутствует тема борьбы за славу и богатство.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ru-RU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76672"/>
            <a:ext cx="7740352" cy="550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0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1250758"/>
            <a:ext cx="3960440" cy="544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133350"/>
            <a:ext cx="7808912" cy="6778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67744" y="936774"/>
            <a:ext cx="316835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 монастырской келье узкой,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 четырёх глухих стенах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 земле о древнерусской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Быль записывал монах.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Он писал из года в год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Про великий наш народ.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                        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Н.Кончаловская</a:t>
            </a:r>
            <a:endParaRPr lang="ru-RU" sz="1600" dirty="0">
              <a:latin typeface="+mn-lt"/>
            </a:endParaRPr>
          </a:p>
        </p:txBody>
      </p:sp>
      <p:pic>
        <p:nvPicPr>
          <p:cNvPr id="1026" name="Picture 2" descr="C:\Users\Елена\Desktop\Рисунок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2612046"/>
            <a:ext cx="2880320" cy="408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</TotalTime>
  <Words>454</Words>
  <Application>Microsoft Office PowerPoint</Application>
  <PresentationFormat>Экран (4:3)</PresentationFormat>
  <Paragraphs>92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2</vt:lpstr>
      <vt:lpstr>Тема Office</vt:lpstr>
      <vt:lpstr>Культура Древней Руси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Ремесло</vt:lpstr>
      <vt:lpstr>Подумайте!</vt:lpstr>
      <vt:lpstr>Домашнее задание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Анастасия Хапчук</cp:lastModifiedBy>
  <cp:revision>114</cp:revision>
  <dcterms:created xsi:type="dcterms:W3CDTF">2009-07-07T17:42:46Z</dcterms:created>
  <dcterms:modified xsi:type="dcterms:W3CDTF">2015-05-21T15:18:18Z</dcterms:modified>
</cp:coreProperties>
</file>